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2116"/>
    <a:srgbClr val="EA9F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23"/>
    <p:restoredTop sz="78277"/>
  </p:normalViewPr>
  <p:slideViewPr>
    <p:cSldViewPr snapToGrid="0">
      <p:cViewPr>
        <p:scale>
          <a:sx n="73" d="100"/>
          <a:sy n="73" d="100"/>
        </p:scale>
        <p:origin x="312" y="1016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FF1D8D-23D4-EC4E-BF06-56F84B498104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7713E-BB2A-7E4D-867D-BE0E008824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009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/>
              <a:t>Figure 1: Experimental design for the Florida and </a:t>
            </a:r>
            <a:r>
              <a:rPr lang="en-US" sz="1600" dirty="0" err="1"/>
              <a:t>Hawai’I</a:t>
            </a:r>
            <a:r>
              <a:rPr lang="en-US" sz="1600" dirty="0"/>
              <a:t> sediment exposures. (a) </a:t>
            </a:r>
            <a:r>
              <a:rPr lang="en-US" sz="1600" i="1" dirty="0"/>
              <a:t>Acropora </a:t>
            </a:r>
            <a:r>
              <a:rPr lang="en-US" sz="1600" i="1" dirty="0" err="1"/>
              <a:t>cervicornis</a:t>
            </a:r>
            <a:r>
              <a:rPr lang="en-US" sz="1600" i="1" dirty="0"/>
              <a:t>, </a:t>
            </a:r>
            <a:r>
              <a:rPr lang="en-US" sz="1600" i="1" dirty="0" err="1"/>
              <a:t>Montastrea</a:t>
            </a:r>
            <a:r>
              <a:rPr lang="en-US" sz="1600" i="1" dirty="0"/>
              <a:t> cavernosa, </a:t>
            </a:r>
            <a:r>
              <a:rPr lang="en-US" sz="1600" dirty="0"/>
              <a:t>and </a:t>
            </a:r>
            <a:r>
              <a:rPr lang="en-US" sz="1600" i="1" dirty="0" err="1"/>
              <a:t>Orbicella</a:t>
            </a:r>
            <a:r>
              <a:rPr lang="en-US" sz="1600" dirty="0"/>
              <a:t> </a:t>
            </a:r>
            <a:r>
              <a:rPr lang="en-US" sz="1600" i="1" dirty="0" err="1"/>
              <a:t>faveolata</a:t>
            </a:r>
            <a:r>
              <a:rPr lang="en-US" sz="1600" dirty="0"/>
              <a:t> were exposed to varying levels of sterilized  XXXXXXX sediment. There were 3XXX replicate tanks per treatment and </a:t>
            </a:r>
            <a:r>
              <a:rPr lang="en-US" sz="1600" dirty="0" err="1"/>
              <a:t>XXXXXnumber</a:t>
            </a:r>
            <a:r>
              <a:rPr lang="en-US" sz="1600" dirty="0"/>
              <a:t> of each species in each treatment. Sediment was added XXXXX. On Day 18, fragments from all treatments were XXXX for molecular analysis. (b) </a:t>
            </a:r>
            <a:r>
              <a:rPr lang="en-US" sz="1600" dirty="0" err="1"/>
              <a:t>Montipora</a:t>
            </a:r>
            <a:r>
              <a:rPr lang="en-US" sz="1600" dirty="0"/>
              <a:t> capitata, </a:t>
            </a:r>
            <a:r>
              <a:rPr lang="en-US" sz="1600" dirty="0" err="1"/>
              <a:t>Pocillopora</a:t>
            </a:r>
            <a:r>
              <a:rPr lang="en-US" sz="1600" dirty="0"/>
              <a:t> acuta, and Porites lobata were exposed to varying levels of </a:t>
            </a:r>
            <a:r>
              <a:rPr lang="en-US" sz="1600" dirty="0" err="1"/>
              <a:t>unsterilizied</a:t>
            </a:r>
            <a:r>
              <a:rPr lang="en-US" sz="1600" dirty="0"/>
              <a:t> XXXXX sediment. There were 2XXXX replicate tanks per treatment and </a:t>
            </a:r>
            <a:r>
              <a:rPr lang="en-US" sz="1600" dirty="0" err="1"/>
              <a:t>XXXXXnumber</a:t>
            </a:r>
            <a:r>
              <a:rPr lang="en-US" sz="1600" dirty="0"/>
              <a:t> of each species in each treatment. Sediment was added XXXXX days. On Day 4 and Day 7 of the exposures, XXXX fragments were XXXXX frozen for molecular analysis.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7713E-BB2A-7E4D-867D-BE0E008824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64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/>
              <a:t>Figure 1: Experimental design for the Florida and </a:t>
            </a:r>
            <a:r>
              <a:rPr lang="en-US" sz="1600" dirty="0" err="1"/>
              <a:t>Hawai’I</a:t>
            </a:r>
            <a:r>
              <a:rPr lang="en-US" sz="1600" dirty="0"/>
              <a:t> sediment exposures. (a) </a:t>
            </a:r>
            <a:r>
              <a:rPr lang="en-US" sz="1600" i="1" dirty="0"/>
              <a:t>Acropora </a:t>
            </a:r>
            <a:r>
              <a:rPr lang="en-US" sz="1600" i="1" dirty="0" err="1"/>
              <a:t>cervicornis</a:t>
            </a:r>
            <a:r>
              <a:rPr lang="en-US" sz="1600" i="1" dirty="0"/>
              <a:t>, </a:t>
            </a:r>
            <a:r>
              <a:rPr lang="en-US" sz="1600" i="1" dirty="0" err="1"/>
              <a:t>Montastrea</a:t>
            </a:r>
            <a:r>
              <a:rPr lang="en-US" sz="1600" i="1" dirty="0"/>
              <a:t> cavernosa, </a:t>
            </a:r>
            <a:r>
              <a:rPr lang="en-US" sz="1600" dirty="0"/>
              <a:t>and </a:t>
            </a:r>
            <a:r>
              <a:rPr lang="en-US" sz="1600" i="1" dirty="0" err="1"/>
              <a:t>Orbicella</a:t>
            </a:r>
            <a:r>
              <a:rPr lang="en-US" sz="1600" dirty="0"/>
              <a:t> </a:t>
            </a:r>
            <a:r>
              <a:rPr lang="en-US" sz="1600" i="1" dirty="0" err="1"/>
              <a:t>faveolata</a:t>
            </a:r>
            <a:r>
              <a:rPr lang="en-US" sz="1600" dirty="0"/>
              <a:t> were exposed to varying levels of sterilized  XXXXXXX sediment. There were 3XXX replicate tanks per treatment and </a:t>
            </a:r>
            <a:r>
              <a:rPr lang="en-US" sz="1600" dirty="0" err="1"/>
              <a:t>XXXXXnumber</a:t>
            </a:r>
            <a:r>
              <a:rPr lang="en-US" sz="1600" dirty="0"/>
              <a:t> of each species in each treatment. Sediment was added XXXXX. On Day 18, fragments from all treatments were XXXX for molecular analysis. (b) </a:t>
            </a:r>
            <a:r>
              <a:rPr lang="en-US" sz="1600" dirty="0" err="1"/>
              <a:t>Montipora</a:t>
            </a:r>
            <a:r>
              <a:rPr lang="en-US" sz="1600" dirty="0"/>
              <a:t> capitata, </a:t>
            </a:r>
            <a:r>
              <a:rPr lang="en-US" sz="1600" dirty="0" err="1"/>
              <a:t>Pocillopora</a:t>
            </a:r>
            <a:r>
              <a:rPr lang="en-US" sz="1600" dirty="0"/>
              <a:t> acuta, and Porites lobata were exposed to varying levels of </a:t>
            </a:r>
            <a:r>
              <a:rPr lang="en-US" sz="1600" dirty="0" err="1"/>
              <a:t>unsterilizied</a:t>
            </a:r>
            <a:r>
              <a:rPr lang="en-US" sz="1600" dirty="0"/>
              <a:t> XXXXX sediment. There were 2XXXX replicate tanks per treatment and </a:t>
            </a:r>
            <a:r>
              <a:rPr lang="en-US" sz="1600" dirty="0" err="1"/>
              <a:t>XXXXXnumber</a:t>
            </a:r>
            <a:r>
              <a:rPr lang="en-US" sz="1600" dirty="0"/>
              <a:t> of each species in each treatment. Sediment was added XXXXX days. On Day 4 and Day 7 of the exposures, XXXX fragments were XXXXX frozen for molecular analysis.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7713E-BB2A-7E4D-867D-BE0E008824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9582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/>
              <a:t>Figure 1: Experimental design for the Florida and </a:t>
            </a:r>
            <a:r>
              <a:rPr lang="en-US" sz="1600" dirty="0" err="1"/>
              <a:t>Hawai’I</a:t>
            </a:r>
            <a:r>
              <a:rPr lang="en-US" sz="1600" dirty="0"/>
              <a:t> sediment exposures. (a) </a:t>
            </a:r>
            <a:r>
              <a:rPr lang="en-US" sz="1600" i="1" dirty="0"/>
              <a:t>Acropora </a:t>
            </a:r>
            <a:r>
              <a:rPr lang="en-US" sz="1600" i="1" dirty="0" err="1"/>
              <a:t>cervicornis</a:t>
            </a:r>
            <a:r>
              <a:rPr lang="en-US" sz="1600" i="1" dirty="0"/>
              <a:t>, </a:t>
            </a:r>
            <a:r>
              <a:rPr lang="en-US" sz="1600" i="1" dirty="0" err="1"/>
              <a:t>Montastrea</a:t>
            </a:r>
            <a:r>
              <a:rPr lang="en-US" sz="1600" i="1" dirty="0"/>
              <a:t> cavernosa, </a:t>
            </a:r>
            <a:r>
              <a:rPr lang="en-US" sz="1600" dirty="0"/>
              <a:t>and </a:t>
            </a:r>
            <a:r>
              <a:rPr lang="en-US" sz="1600" i="1" dirty="0" err="1"/>
              <a:t>Orbicella</a:t>
            </a:r>
            <a:r>
              <a:rPr lang="en-US" sz="1600" dirty="0"/>
              <a:t> </a:t>
            </a:r>
            <a:r>
              <a:rPr lang="en-US" sz="1600" i="1" dirty="0" err="1"/>
              <a:t>faveolata</a:t>
            </a:r>
            <a:r>
              <a:rPr lang="en-US" sz="1600" dirty="0"/>
              <a:t> were exposed to varying levels of sterilized  XXXXXXX sediment. There were 3XXX replicate tanks per treatment and </a:t>
            </a:r>
            <a:r>
              <a:rPr lang="en-US" sz="1600" dirty="0" err="1"/>
              <a:t>XXXXXnumber</a:t>
            </a:r>
            <a:r>
              <a:rPr lang="en-US" sz="1600" dirty="0"/>
              <a:t> of each species in each treatment. Sediment was added XXXXX. On Day 18, fragments from all treatments were XXXX for molecular analysis. (b) </a:t>
            </a:r>
            <a:r>
              <a:rPr lang="en-US" sz="1600" dirty="0" err="1"/>
              <a:t>Montipora</a:t>
            </a:r>
            <a:r>
              <a:rPr lang="en-US" sz="1600" dirty="0"/>
              <a:t> capitata, </a:t>
            </a:r>
            <a:r>
              <a:rPr lang="en-US" sz="1600" dirty="0" err="1"/>
              <a:t>Pocillopora</a:t>
            </a:r>
            <a:r>
              <a:rPr lang="en-US" sz="1600" dirty="0"/>
              <a:t> acuta, and Porites lobata were exposed to varying levels of </a:t>
            </a:r>
            <a:r>
              <a:rPr lang="en-US" sz="1600" dirty="0" err="1"/>
              <a:t>unsterilizied</a:t>
            </a:r>
            <a:r>
              <a:rPr lang="en-US" sz="1600" dirty="0"/>
              <a:t> XXXXX sediment. There were 2XXXX replicate tanks per treatment and </a:t>
            </a:r>
            <a:r>
              <a:rPr lang="en-US" sz="1600" dirty="0" err="1"/>
              <a:t>XXXXXnumber</a:t>
            </a:r>
            <a:r>
              <a:rPr lang="en-US" sz="1600" dirty="0"/>
              <a:t> of each species in each treatment. Sediment was added XXXXX days. On Day 4 and Day 7 of the exposures, XXXX fragments were XXXXX frozen for molecular analysis.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7713E-BB2A-7E4D-867D-BE0E008824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737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7713E-BB2A-7E4D-867D-BE0E008824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514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7713E-BB2A-7E4D-867D-BE0E008824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476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D3689-B8FA-2844-7365-56EA96512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381186-B087-FD49-8906-303338F4A3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9FA6A-3343-800B-2DF6-C652CE8F0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C05DD-2443-2C05-61E9-EE53B3E36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87B45-687B-0B86-060F-1FABF4883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07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2B27-D5DA-7101-083A-039D8825F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B795E6-C7C5-D02F-8E41-67AB0720F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A47A6-C0F6-0797-0A7D-047958B6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63D19-C6C8-CF5B-709F-953533B42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5DE44-1738-C123-DC27-408C9144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165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126FD4-FA36-0717-2F72-0C881EF676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7CA132-B1F8-DF57-7B89-7A3E6FBB8A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29789-D66C-915F-DEF5-A889E001C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6120D-478C-60B2-0A18-1FCAB1C54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1519A-AF60-59F8-0A2A-CB10E0256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862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6200B-8EF3-A441-4EF1-C68F9DDAD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6CFFB-0DFA-5480-E9DF-5EA70245E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942C6-37DF-B71B-ADC0-7EE26F6CE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1144D-5F17-3870-1039-C100DCF47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2676A7-C7B9-22A0-48E2-FE190A65D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78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DADB4-869E-25E3-A0F0-D723BACE1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CE912-1956-B066-1C40-979C67A15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66DF6-76F1-858B-3577-47AB88DA7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F4A47-A015-F46A-CC12-D7E18D8FB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8AB3C-6E14-B4B8-1E24-E8FA06114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871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FA09F-BE37-2EAF-770D-854D29135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4CDDC-2A53-7A58-1F05-1D7A1F42E8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715EBC-65E7-F96E-F1DF-06D9508112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749668-67CF-13E5-57BF-285799BC1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8B59D8-B3EF-1921-E245-87A68879F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88BFB5-3BDD-0DF7-5A33-BE290BCB6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261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F2AD2-3FCE-BCD7-8969-2C54F45C3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EB35A-3D12-3095-0860-55C40F6A5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20DA7C-165F-67C4-FDF8-51140C4EAF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6F3DF7-5E8E-D793-AC91-D7695D8249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1CD3A-2F1F-E8F9-6541-633B9AD705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47C574-0F57-9F17-DC47-7DE3032DC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719A7C-F4F4-AC39-A113-CC187DAE6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D994C3-2F73-140E-2FDC-0428C366D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462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CBE58-6AFC-AD24-C71D-3FCD11B7B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E0A5D-097A-7977-1E8C-4C749CFC4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678DD4-B00D-6590-31F1-BF08729DF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D8A8DC-73C6-3A63-D205-C714812A2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591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A44E0-1D82-0F78-D58F-7FC41BBF2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213ACD-767A-8714-7C18-948A328E4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4D2C3B-F30C-0E30-2BCE-9F9A0B6EB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944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20768-FA4C-9662-18BB-6AEB95E9C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39733-EC43-430B-B755-25D645673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46276-06B2-08A3-41BD-7D6C207BB6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C771B-BC86-1629-1E96-9095B3992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EBF0A5-8F6A-C226-FDF1-BD5EC0935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5A0888-1883-52E9-A493-E4965A23B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993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C45C0-5D17-B1CB-918B-F83E6A574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210F37-D0CB-7C95-45E6-D82EC284C8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AD3B58-80B3-2DAE-DF82-A0BF64DCD0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61757E-8384-AD8A-BC33-C4F13D0BD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BF704-F5C7-BB0F-79B9-FC15F8BC2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2E59A-8F80-E664-36FC-B8100CDDC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527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90C0F4-73CE-4979-ABEF-1AF207FEF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B4C26-A140-3970-C8EF-6A3EA754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FB2DC-80CD-8BD5-738A-77C6637025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F8587-DFDF-784C-B3F4-C825602498FD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4DC20-7003-756B-23BA-A61811E690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093D6-8CA0-3D53-DE3A-9C62DBC80F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FACBF-E6A5-9248-BB07-8F5243E15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88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5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5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A28A887-7AEE-F6B2-6D3C-F495B335C714}"/>
              </a:ext>
            </a:extLst>
          </p:cNvPr>
          <p:cNvSpPr txBox="1"/>
          <p:nvPr/>
        </p:nvSpPr>
        <p:spPr>
          <a:xfrm>
            <a:off x="1808921" y="1023730"/>
            <a:ext cx="924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Florida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37E9EF-C808-E51D-B827-8742A5D4150A}"/>
              </a:ext>
            </a:extLst>
          </p:cNvPr>
          <p:cNvSpPr txBox="1"/>
          <p:nvPr/>
        </p:nvSpPr>
        <p:spPr>
          <a:xfrm>
            <a:off x="7623312" y="1023730"/>
            <a:ext cx="1053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Hawai’i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C30089-0C1E-792D-0BDC-D179513420C0}"/>
              </a:ext>
            </a:extLst>
          </p:cNvPr>
          <p:cNvSpPr txBox="1"/>
          <p:nvPr/>
        </p:nvSpPr>
        <p:spPr>
          <a:xfrm>
            <a:off x="7147621" y="1267764"/>
            <a:ext cx="233009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Dates: June 8 – June 15, 2015</a:t>
            </a:r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id="{52A5D464-4EB8-81FD-1DE2-B06815389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412" y="2316484"/>
            <a:ext cx="1497532" cy="1123885"/>
          </a:xfrm>
          <a:prstGeom prst="rect">
            <a:avLst/>
          </a:prstGeom>
          <a:noFill/>
          <a:ln w="12700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7">
            <a:extLst>
              <a:ext uri="{FF2B5EF4-FFF2-40B4-BE49-F238E27FC236}">
                <a16:creationId xmlns:a16="http://schemas.microsoft.com/office/drawing/2014/main" id="{0A9C6023-E84D-82B6-0D73-20589BC21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9749" y="2316485"/>
            <a:ext cx="1499912" cy="1123886"/>
          </a:xfrm>
          <a:prstGeom prst="rect">
            <a:avLst/>
          </a:prstGeom>
          <a:noFill/>
          <a:ln w="12700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73CCAB-B761-4B5F-005E-FA4985D57E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6"/>
          <a:stretch/>
        </p:blipFill>
        <p:spPr bwMode="auto">
          <a:xfrm>
            <a:off x="7793531" y="1963264"/>
            <a:ext cx="2031582" cy="1151599"/>
          </a:xfrm>
          <a:prstGeom prst="rect">
            <a:avLst/>
          </a:prstGeom>
          <a:noFill/>
          <a:ln w="127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561BB170-AA2C-2634-3CE4-AE59797021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43"/>
          <a:stretch/>
        </p:blipFill>
        <p:spPr bwMode="auto">
          <a:xfrm>
            <a:off x="9825113" y="1977121"/>
            <a:ext cx="1719470" cy="1096172"/>
          </a:xfrm>
          <a:prstGeom prst="rect">
            <a:avLst/>
          </a:prstGeom>
          <a:noFill/>
          <a:ln w="127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66F9700-18BE-CD27-5B28-D0823C496806}"/>
              </a:ext>
            </a:extLst>
          </p:cNvPr>
          <p:cNvSpPr/>
          <p:nvPr/>
        </p:nvSpPr>
        <p:spPr>
          <a:xfrm>
            <a:off x="3459466" y="2316484"/>
            <a:ext cx="1497532" cy="11238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Ofav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B1D4B9-CA3A-69BD-CFAE-B66974DEF84F}"/>
              </a:ext>
            </a:extLst>
          </p:cNvPr>
          <p:cNvSpPr/>
          <p:nvPr/>
        </p:nvSpPr>
        <p:spPr>
          <a:xfrm>
            <a:off x="6295999" y="1949408"/>
            <a:ext cx="1497532" cy="11238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Mcap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AD7BB9-F5D6-7A36-FA75-AC59827AC9EB}"/>
              </a:ext>
            </a:extLst>
          </p:cNvPr>
          <p:cNvSpPr/>
          <p:nvPr/>
        </p:nvSpPr>
        <p:spPr>
          <a:xfrm>
            <a:off x="402415" y="3982433"/>
            <a:ext cx="4554586" cy="3005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Control (0 mg/L)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D6AC27-39D6-DA26-912A-3E14C3D31214}"/>
              </a:ext>
            </a:extLst>
          </p:cNvPr>
          <p:cNvSpPr/>
          <p:nvPr/>
        </p:nvSpPr>
        <p:spPr>
          <a:xfrm>
            <a:off x="402416" y="4282971"/>
            <a:ext cx="4554586" cy="300538"/>
          </a:xfrm>
          <a:prstGeom prst="rect">
            <a:avLst/>
          </a:prstGeom>
          <a:solidFill>
            <a:srgbClr val="55EA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Treatment 1 (30 mg/L)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333059-D68A-A94F-33AA-A26839D5EA64}"/>
              </a:ext>
            </a:extLst>
          </p:cNvPr>
          <p:cNvSpPr/>
          <p:nvPr/>
        </p:nvSpPr>
        <p:spPr>
          <a:xfrm>
            <a:off x="402415" y="4583510"/>
            <a:ext cx="4554586" cy="300538"/>
          </a:xfrm>
          <a:prstGeom prst="rect">
            <a:avLst/>
          </a:prstGeom>
          <a:solidFill>
            <a:srgbClr val="00BCC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Treatment 2 (100 mg/L)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A1EE1DA-5693-0D32-138E-644C751A9DBB}"/>
              </a:ext>
            </a:extLst>
          </p:cNvPr>
          <p:cNvSpPr/>
          <p:nvPr/>
        </p:nvSpPr>
        <p:spPr>
          <a:xfrm>
            <a:off x="402414" y="4884047"/>
            <a:ext cx="4554585" cy="300538"/>
          </a:xfrm>
          <a:prstGeom prst="rect">
            <a:avLst/>
          </a:prstGeom>
          <a:solidFill>
            <a:srgbClr val="0A889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Treatment 3 (300 mg/L)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9E0409A-D9AB-FD6E-35C7-33D98C41F8BE}"/>
              </a:ext>
            </a:extLst>
          </p:cNvPr>
          <p:cNvSpPr/>
          <p:nvPr/>
        </p:nvSpPr>
        <p:spPr>
          <a:xfrm>
            <a:off x="402412" y="5184586"/>
            <a:ext cx="4554585" cy="300538"/>
          </a:xfrm>
          <a:prstGeom prst="rect">
            <a:avLst/>
          </a:prstGeom>
          <a:solidFill>
            <a:srgbClr val="0C464A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Treatment 4 (1000 mg/L)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E3B0F8-0FAF-B3AF-E2BD-A7C10D38335D}"/>
              </a:ext>
            </a:extLst>
          </p:cNvPr>
          <p:cNvSpPr txBox="1"/>
          <p:nvPr/>
        </p:nvSpPr>
        <p:spPr>
          <a:xfrm>
            <a:off x="290253" y="1909135"/>
            <a:ext cx="17194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/>
              <a:t>Acropora </a:t>
            </a:r>
            <a:r>
              <a:rPr lang="en-US" sz="1100" i="1" dirty="0" err="1"/>
              <a:t>cervicornis</a:t>
            </a:r>
            <a:r>
              <a:rPr lang="en-US" sz="1100" i="1" dirty="0"/>
              <a:t> </a:t>
            </a:r>
          </a:p>
          <a:p>
            <a:pPr algn="ctr"/>
            <a:r>
              <a:rPr lang="en-US" sz="1100" dirty="0"/>
              <a:t>Branching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FBFFB3-A281-191D-1A06-4AE8E633510A}"/>
              </a:ext>
            </a:extLst>
          </p:cNvPr>
          <p:cNvSpPr txBox="1"/>
          <p:nvPr/>
        </p:nvSpPr>
        <p:spPr>
          <a:xfrm>
            <a:off x="1819969" y="1887286"/>
            <a:ext cx="17194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 err="1"/>
              <a:t>Montastrea</a:t>
            </a:r>
            <a:r>
              <a:rPr lang="en-US" sz="1100" i="1" dirty="0"/>
              <a:t> cavernosa </a:t>
            </a:r>
          </a:p>
          <a:p>
            <a:pPr algn="ctr"/>
            <a:r>
              <a:rPr lang="en-US" sz="1100" dirty="0"/>
              <a:t>Massive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B92677-967B-CE9C-9D6B-2811409454FC}"/>
              </a:ext>
            </a:extLst>
          </p:cNvPr>
          <p:cNvSpPr txBox="1"/>
          <p:nvPr/>
        </p:nvSpPr>
        <p:spPr>
          <a:xfrm>
            <a:off x="3348497" y="1885596"/>
            <a:ext cx="17194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 err="1"/>
              <a:t>Orbicella</a:t>
            </a:r>
            <a:r>
              <a:rPr lang="en-US" sz="1100" i="1" dirty="0"/>
              <a:t> </a:t>
            </a:r>
            <a:r>
              <a:rPr lang="en-US" sz="1100" i="1" dirty="0" err="1"/>
              <a:t>faveolata</a:t>
            </a:r>
            <a:endParaRPr lang="en-US" sz="1100" i="1" dirty="0"/>
          </a:p>
          <a:p>
            <a:pPr algn="ctr"/>
            <a:r>
              <a:rPr lang="en-US" sz="1100" dirty="0"/>
              <a:t>Massive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60A00D-3850-849C-3080-8C10F1AF1193}"/>
              </a:ext>
            </a:extLst>
          </p:cNvPr>
          <p:cNvCxnSpPr>
            <a:cxnSpLocks/>
          </p:cNvCxnSpPr>
          <p:nvPr/>
        </p:nvCxnSpPr>
        <p:spPr>
          <a:xfrm>
            <a:off x="436279" y="3982433"/>
            <a:ext cx="0" cy="201697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A80F58D-1652-F9E1-8793-EE7578DA168A}"/>
              </a:ext>
            </a:extLst>
          </p:cNvPr>
          <p:cNvCxnSpPr>
            <a:cxnSpLocks/>
          </p:cNvCxnSpPr>
          <p:nvPr/>
        </p:nvCxnSpPr>
        <p:spPr>
          <a:xfrm>
            <a:off x="4956997" y="3982433"/>
            <a:ext cx="0" cy="201697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D3A6245-6D3A-A82C-BA1E-9B2C5EF82654}"/>
              </a:ext>
            </a:extLst>
          </p:cNvPr>
          <p:cNvSpPr txBox="1"/>
          <p:nvPr/>
        </p:nvSpPr>
        <p:spPr>
          <a:xfrm>
            <a:off x="98679" y="5999411"/>
            <a:ext cx="675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Day 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17CE5F1-B1A1-988C-E72E-17538A3EDC27}"/>
              </a:ext>
            </a:extLst>
          </p:cNvPr>
          <p:cNvSpPr txBox="1"/>
          <p:nvPr/>
        </p:nvSpPr>
        <p:spPr>
          <a:xfrm>
            <a:off x="4619397" y="5955395"/>
            <a:ext cx="675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Day 18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7545B11-9B78-0D54-7C66-8751F9FD32C4}"/>
              </a:ext>
            </a:extLst>
          </p:cNvPr>
          <p:cNvSpPr/>
          <p:nvPr/>
        </p:nvSpPr>
        <p:spPr>
          <a:xfrm>
            <a:off x="6726493" y="3984093"/>
            <a:ext cx="4554586" cy="30053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Control (0 mg/L)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33FD4AF-F118-D99E-6F14-A094CDD6C018}"/>
              </a:ext>
            </a:extLst>
          </p:cNvPr>
          <p:cNvSpPr/>
          <p:nvPr/>
        </p:nvSpPr>
        <p:spPr>
          <a:xfrm>
            <a:off x="6726493" y="4282971"/>
            <a:ext cx="4554586" cy="300538"/>
          </a:xfrm>
          <a:prstGeom prst="rect">
            <a:avLst/>
          </a:prstGeom>
          <a:solidFill>
            <a:srgbClr val="EA9F8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Mid (150 mg/L)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0C39C45-CEA5-7088-F429-56506C45FDB2}"/>
              </a:ext>
            </a:extLst>
          </p:cNvPr>
          <p:cNvSpPr/>
          <p:nvPr/>
        </p:nvSpPr>
        <p:spPr>
          <a:xfrm>
            <a:off x="6726493" y="4583510"/>
            <a:ext cx="4554586" cy="300538"/>
          </a:xfrm>
          <a:prstGeom prst="rect">
            <a:avLst/>
          </a:prstGeom>
          <a:solidFill>
            <a:srgbClr val="86211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High (235 mg/L)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71BF00B-4EDC-6D81-3BBD-7A992D781ECB}"/>
              </a:ext>
            </a:extLst>
          </p:cNvPr>
          <p:cNvCxnSpPr>
            <a:cxnSpLocks/>
          </p:cNvCxnSpPr>
          <p:nvPr/>
        </p:nvCxnSpPr>
        <p:spPr>
          <a:xfrm>
            <a:off x="6726493" y="3982433"/>
            <a:ext cx="0" cy="201697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75BD7EE-B059-4368-EA10-F1803F517D73}"/>
              </a:ext>
            </a:extLst>
          </p:cNvPr>
          <p:cNvCxnSpPr>
            <a:cxnSpLocks/>
          </p:cNvCxnSpPr>
          <p:nvPr/>
        </p:nvCxnSpPr>
        <p:spPr>
          <a:xfrm>
            <a:off x="11281079" y="3982433"/>
            <a:ext cx="0" cy="201697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3984BDC-3557-1567-745C-8CFBC9E91173}"/>
              </a:ext>
            </a:extLst>
          </p:cNvPr>
          <p:cNvSpPr txBox="1"/>
          <p:nvPr/>
        </p:nvSpPr>
        <p:spPr>
          <a:xfrm>
            <a:off x="6344739" y="5994704"/>
            <a:ext cx="675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Day 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ED57AD0-5F6B-E118-661D-05B6DA17535D}"/>
              </a:ext>
            </a:extLst>
          </p:cNvPr>
          <p:cNvSpPr txBox="1"/>
          <p:nvPr/>
        </p:nvSpPr>
        <p:spPr>
          <a:xfrm>
            <a:off x="10943479" y="5994704"/>
            <a:ext cx="675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Day 7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C1E06FD-1C83-B6C6-87ED-6A84C0BC0A2D}"/>
              </a:ext>
            </a:extLst>
          </p:cNvPr>
          <p:cNvCxnSpPr>
            <a:cxnSpLocks/>
          </p:cNvCxnSpPr>
          <p:nvPr/>
        </p:nvCxnSpPr>
        <p:spPr>
          <a:xfrm>
            <a:off x="9815314" y="3977726"/>
            <a:ext cx="0" cy="201697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4AA97DAB-81D0-0A47-01B1-4942E626589A}"/>
              </a:ext>
            </a:extLst>
          </p:cNvPr>
          <p:cNvSpPr txBox="1"/>
          <p:nvPr/>
        </p:nvSpPr>
        <p:spPr>
          <a:xfrm>
            <a:off x="9477714" y="5989997"/>
            <a:ext cx="675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Day 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7F72280-F7EB-D281-632B-A6A276708A27}"/>
              </a:ext>
            </a:extLst>
          </p:cNvPr>
          <p:cNvSpPr txBox="1"/>
          <p:nvPr/>
        </p:nvSpPr>
        <p:spPr>
          <a:xfrm>
            <a:off x="6136864" y="1543597"/>
            <a:ext cx="17194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 err="1"/>
              <a:t>Montipora</a:t>
            </a:r>
            <a:r>
              <a:rPr lang="en-US" sz="1100" i="1" dirty="0"/>
              <a:t> capitata</a:t>
            </a:r>
          </a:p>
          <a:p>
            <a:pPr algn="ctr"/>
            <a:r>
              <a:rPr lang="en-US" sz="1100" dirty="0"/>
              <a:t>Intermediate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BBBCA5-D5E3-354C-730D-FA53E0CBF951}"/>
              </a:ext>
            </a:extLst>
          </p:cNvPr>
          <p:cNvSpPr txBox="1"/>
          <p:nvPr/>
        </p:nvSpPr>
        <p:spPr>
          <a:xfrm>
            <a:off x="7949587" y="1505303"/>
            <a:ext cx="17194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 err="1"/>
              <a:t>Pocillopora</a:t>
            </a:r>
            <a:r>
              <a:rPr lang="en-US" sz="1100" i="1" dirty="0"/>
              <a:t> acuta</a:t>
            </a:r>
          </a:p>
          <a:p>
            <a:pPr algn="ctr"/>
            <a:r>
              <a:rPr lang="en-US" sz="1100" dirty="0"/>
              <a:t>Branching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182EF9B-3B6F-E334-D49D-2B1D983449BC}"/>
              </a:ext>
            </a:extLst>
          </p:cNvPr>
          <p:cNvSpPr txBox="1"/>
          <p:nvPr/>
        </p:nvSpPr>
        <p:spPr>
          <a:xfrm>
            <a:off x="9877205" y="1519667"/>
            <a:ext cx="17194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i="1" dirty="0"/>
              <a:t>Porites lobata</a:t>
            </a:r>
          </a:p>
          <a:p>
            <a:pPr algn="ctr"/>
            <a:r>
              <a:rPr lang="en-US" sz="1100" dirty="0"/>
              <a:t>Massive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8F1801C-E65A-63C7-7830-7A64E4CD6AE7}"/>
              </a:ext>
            </a:extLst>
          </p:cNvPr>
          <p:cNvSpPr txBox="1"/>
          <p:nvPr/>
        </p:nvSpPr>
        <p:spPr>
          <a:xfrm>
            <a:off x="6996599" y="201881"/>
            <a:ext cx="3946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Ask Hollie/Ariana/Francois for good pics of each species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AD8DF59-7805-0915-A739-5A2799F6FB9C}"/>
              </a:ext>
            </a:extLst>
          </p:cNvPr>
          <p:cNvSpPr txBox="1"/>
          <p:nvPr/>
        </p:nvSpPr>
        <p:spPr>
          <a:xfrm>
            <a:off x="1010117" y="294969"/>
            <a:ext cx="3946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Ask Cassie/Taylor/Francois for good pics of each species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8F193CC-9C11-2CA3-4720-7AFF24E140D9}"/>
              </a:ext>
            </a:extLst>
          </p:cNvPr>
          <p:cNvSpPr txBox="1"/>
          <p:nvPr/>
        </p:nvSpPr>
        <p:spPr>
          <a:xfrm>
            <a:off x="179458" y="947724"/>
            <a:ext cx="924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FD61EC0-2BB3-AEA4-E165-5F121FAEE032}"/>
              </a:ext>
            </a:extLst>
          </p:cNvPr>
          <p:cNvSpPr txBox="1"/>
          <p:nvPr/>
        </p:nvSpPr>
        <p:spPr>
          <a:xfrm>
            <a:off x="6323285" y="899053"/>
            <a:ext cx="924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b)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DCEA92B-93CA-62B6-F42E-3AB3350939D9}"/>
              </a:ext>
            </a:extLst>
          </p:cNvPr>
          <p:cNvSpPr txBox="1"/>
          <p:nvPr/>
        </p:nvSpPr>
        <p:spPr>
          <a:xfrm>
            <a:off x="1261234" y="1290869"/>
            <a:ext cx="233009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Dates: May 23 – June 9, 2016</a:t>
            </a:r>
          </a:p>
        </p:txBody>
      </p:sp>
    </p:spTree>
    <p:extLst>
      <p:ext uri="{BB962C8B-B14F-4D97-AF65-F5344CB8AC3E}">
        <p14:creationId xmlns:p14="http://schemas.microsoft.com/office/powerpoint/2010/main" val="1959779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A28A887-7AEE-F6B2-6D3C-F495B335C714}"/>
              </a:ext>
            </a:extLst>
          </p:cNvPr>
          <p:cNvSpPr txBox="1"/>
          <p:nvPr/>
        </p:nvSpPr>
        <p:spPr>
          <a:xfrm>
            <a:off x="5352541" y="141972"/>
            <a:ext cx="1425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Florida </a:t>
            </a:r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id="{52A5D464-4EB8-81FD-1DE2-B06815389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9715" y="1591746"/>
            <a:ext cx="3175747" cy="2383371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7">
            <a:extLst>
              <a:ext uri="{FF2B5EF4-FFF2-40B4-BE49-F238E27FC236}">
                <a16:creationId xmlns:a16="http://schemas.microsoft.com/office/drawing/2014/main" id="{0A9C6023-E84D-82B6-0D73-20589BC21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7674" y="1587938"/>
            <a:ext cx="3175747" cy="237959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7AD7BB9-F5D6-7A36-FA75-AC59827AC9EB}"/>
              </a:ext>
            </a:extLst>
          </p:cNvPr>
          <p:cNvSpPr/>
          <p:nvPr/>
        </p:nvSpPr>
        <p:spPr>
          <a:xfrm>
            <a:off x="4285754" y="4444105"/>
            <a:ext cx="6602611" cy="3035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 (0 mg/L)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D6AC27-39D6-DA26-912A-3E14C3D31214}"/>
              </a:ext>
            </a:extLst>
          </p:cNvPr>
          <p:cNvSpPr/>
          <p:nvPr/>
        </p:nvSpPr>
        <p:spPr>
          <a:xfrm>
            <a:off x="4285754" y="4751432"/>
            <a:ext cx="6602611" cy="300538"/>
          </a:xfrm>
          <a:prstGeom prst="rect">
            <a:avLst/>
          </a:prstGeom>
          <a:solidFill>
            <a:srgbClr val="55EA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1 (30 mg/L)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333059-D68A-A94F-33AA-A26839D5EA64}"/>
              </a:ext>
            </a:extLst>
          </p:cNvPr>
          <p:cNvSpPr/>
          <p:nvPr/>
        </p:nvSpPr>
        <p:spPr>
          <a:xfrm>
            <a:off x="4285702" y="5046676"/>
            <a:ext cx="6602610" cy="300538"/>
          </a:xfrm>
          <a:prstGeom prst="rect">
            <a:avLst/>
          </a:prstGeom>
          <a:solidFill>
            <a:srgbClr val="00BCC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2 (100 mg/L)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A1EE1DA-5693-0D32-138E-644C751A9DBB}"/>
              </a:ext>
            </a:extLst>
          </p:cNvPr>
          <p:cNvSpPr/>
          <p:nvPr/>
        </p:nvSpPr>
        <p:spPr>
          <a:xfrm>
            <a:off x="4287994" y="5349861"/>
            <a:ext cx="6600249" cy="300538"/>
          </a:xfrm>
          <a:prstGeom prst="rect">
            <a:avLst/>
          </a:prstGeom>
          <a:solidFill>
            <a:srgbClr val="0A889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3 (300 mg/L)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9E0409A-D9AB-FD6E-35C7-33D98C41F8BE}"/>
              </a:ext>
            </a:extLst>
          </p:cNvPr>
          <p:cNvSpPr/>
          <p:nvPr/>
        </p:nvSpPr>
        <p:spPr>
          <a:xfrm>
            <a:off x="4284894" y="5650126"/>
            <a:ext cx="6600244" cy="300538"/>
          </a:xfrm>
          <a:prstGeom prst="rect">
            <a:avLst/>
          </a:prstGeom>
          <a:solidFill>
            <a:srgbClr val="0C464A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4 (1000 mg/L)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E3B0F8-0FAF-B3AF-E2BD-A7C10D38335D}"/>
              </a:ext>
            </a:extLst>
          </p:cNvPr>
          <p:cNvSpPr txBox="1"/>
          <p:nvPr/>
        </p:nvSpPr>
        <p:spPr>
          <a:xfrm>
            <a:off x="2566232" y="1085219"/>
            <a:ext cx="1719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Acropora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cervicornis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Branching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FBFFB3-A281-191D-1A06-4AE8E633510A}"/>
              </a:ext>
            </a:extLst>
          </p:cNvPr>
          <p:cNvSpPr txBox="1"/>
          <p:nvPr/>
        </p:nvSpPr>
        <p:spPr>
          <a:xfrm>
            <a:off x="5875812" y="1098354"/>
            <a:ext cx="1719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Montastrea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cavernosa 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Massive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B92677-967B-CE9C-9D6B-2811409454FC}"/>
              </a:ext>
            </a:extLst>
          </p:cNvPr>
          <p:cNvSpPr txBox="1"/>
          <p:nvPr/>
        </p:nvSpPr>
        <p:spPr>
          <a:xfrm>
            <a:off x="8828068" y="1126273"/>
            <a:ext cx="1719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Orbicella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faveolata</a:t>
            </a:r>
            <a:endParaRPr lang="en-US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Massive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60A00D-3850-849C-3080-8C10F1AF1193}"/>
              </a:ext>
            </a:extLst>
          </p:cNvPr>
          <p:cNvCxnSpPr>
            <a:cxnSpLocks/>
          </p:cNvCxnSpPr>
          <p:nvPr/>
        </p:nvCxnSpPr>
        <p:spPr>
          <a:xfrm>
            <a:off x="4285702" y="4440213"/>
            <a:ext cx="0" cy="201697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A80F58D-1652-F9E1-8793-EE7578DA168A}"/>
              </a:ext>
            </a:extLst>
          </p:cNvPr>
          <p:cNvCxnSpPr>
            <a:cxnSpLocks/>
          </p:cNvCxnSpPr>
          <p:nvPr/>
        </p:nvCxnSpPr>
        <p:spPr>
          <a:xfrm>
            <a:off x="10885138" y="4440213"/>
            <a:ext cx="0" cy="201697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D3A6245-6D3A-A82C-BA1E-9B2C5EF82654}"/>
              </a:ext>
            </a:extLst>
          </p:cNvPr>
          <p:cNvSpPr txBox="1"/>
          <p:nvPr/>
        </p:nvSpPr>
        <p:spPr>
          <a:xfrm>
            <a:off x="-3213610" y="6086219"/>
            <a:ext cx="198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17CE5F1-B1A1-988C-E72E-17538A3EDC27}"/>
              </a:ext>
            </a:extLst>
          </p:cNvPr>
          <p:cNvSpPr txBox="1"/>
          <p:nvPr/>
        </p:nvSpPr>
        <p:spPr>
          <a:xfrm>
            <a:off x="10547538" y="6457191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18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8F193CC-9C11-2CA3-4720-7AFF24E140D9}"/>
              </a:ext>
            </a:extLst>
          </p:cNvPr>
          <p:cNvSpPr txBox="1"/>
          <p:nvPr/>
        </p:nvSpPr>
        <p:spPr>
          <a:xfrm>
            <a:off x="405368" y="348757"/>
            <a:ext cx="924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a)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DCEA92B-93CA-62B6-F42E-3AB3350939D9}"/>
              </a:ext>
            </a:extLst>
          </p:cNvPr>
          <p:cNvSpPr txBox="1"/>
          <p:nvPr/>
        </p:nvSpPr>
        <p:spPr>
          <a:xfrm>
            <a:off x="4900150" y="559185"/>
            <a:ext cx="23300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Dates: May 23 – June 9, 2016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0BED375-C5F8-5182-DDBC-461C215FD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353" y="4204106"/>
            <a:ext cx="3175737" cy="238180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4AD12C7-1484-2323-63A1-B683A04D4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3421" y="1583683"/>
            <a:ext cx="2689304" cy="239143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B1176D-57A2-D8F1-521E-DA5672D4D745}"/>
              </a:ext>
            </a:extLst>
          </p:cNvPr>
          <p:cNvSpPr txBox="1"/>
          <p:nvPr/>
        </p:nvSpPr>
        <p:spPr>
          <a:xfrm>
            <a:off x="3947294" y="6457191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0</a:t>
            </a:r>
          </a:p>
        </p:txBody>
      </p:sp>
    </p:spTree>
    <p:extLst>
      <p:ext uri="{BB962C8B-B14F-4D97-AF65-F5344CB8AC3E}">
        <p14:creationId xmlns:p14="http://schemas.microsoft.com/office/powerpoint/2010/main" val="1835652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637E9EF-C808-E51D-B827-8742A5D4150A}"/>
              </a:ext>
            </a:extLst>
          </p:cNvPr>
          <p:cNvSpPr txBox="1"/>
          <p:nvPr/>
        </p:nvSpPr>
        <p:spPr>
          <a:xfrm>
            <a:off x="5363421" y="260065"/>
            <a:ext cx="1911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Hawai’i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C30089-0C1E-792D-0BDC-D179513420C0}"/>
              </a:ext>
            </a:extLst>
          </p:cNvPr>
          <p:cNvSpPr txBox="1"/>
          <p:nvPr/>
        </p:nvSpPr>
        <p:spPr>
          <a:xfrm>
            <a:off x="5052063" y="679247"/>
            <a:ext cx="23300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Dates: June 8 – June 15, 2015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73CCAB-B761-4B5F-005E-FA4985D57E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6"/>
          <a:stretch/>
        </p:blipFill>
        <p:spPr bwMode="auto">
          <a:xfrm>
            <a:off x="4755111" y="1623430"/>
            <a:ext cx="3128123" cy="2012222"/>
          </a:xfrm>
          <a:prstGeom prst="rect">
            <a:avLst/>
          </a:prstGeom>
          <a:noFill/>
          <a:ln w="127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561BB170-AA2C-2634-3CE4-AE59797021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43"/>
          <a:stretch/>
        </p:blipFill>
        <p:spPr bwMode="auto">
          <a:xfrm>
            <a:off x="7883233" y="1625588"/>
            <a:ext cx="3153013" cy="2010064"/>
          </a:xfrm>
          <a:prstGeom prst="rect">
            <a:avLst/>
          </a:prstGeom>
          <a:noFill/>
          <a:ln w="127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17545B11-9B78-0D54-7C66-8751F9FD32C4}"/>
              </a:ext>
            </a:extLst>
          </p:cNvPr>
          <p:cNvSpPr/>
          <p:nvPr/>
        </p:nvSpPr>
        <p:spPr>
          <a:xfrm>
            <a:off x="5593079" y="4335785"/>
            <a:ext cx="5443111" cy="46629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 (0 mg/L)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33FD4AF-F118-D99E-6F14-A094CDD6C018}"/>
              </a:ext>
            </a:extLst>
          </p:cNvPr>
          <p:cNvSpPr/>
          <p:nvPr/>
        </p:nvSpPr>
        <p:spPr>
          <a:xfrm>
            <a:off x="5593079" y="4802077"/>
            <a:ext cx="5443111" cy="466292"/>
          </a:xfrm>
          <a:prstGeom prst="rect">
            <a:avLst/>
          </a:prstGeom>
          <a:solidFill>
            <a:srgbClr val="EA9F8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 (150 mg/L)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0C39C45-CEA5-7088-F429-56506C45FDB2}"/>
              </a:ext>
            </a:extLst>
          </p:cNvPr>
          <p:cNvSpPr/>
          <p:nvPr/>
        </p:nvSpPr>
        <p:spPr>
          <a:xfrm>
            <a:off x="5593079" y="5240965"/>
            <a:ext cx="5443111" cy="466292"/>
          </a:xfrm>
          <a:prstGeom prst="rect">
            <a:avLst/>
          </a:prstGeom>
          <a:solidFill>
            <a:srgbClr val="86211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(235 mg/L)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71BF00B-4EDC-6D81-3BBD-7A992D781ECB}"/>
              </a:ext>
            </a:extLst>
          </p:cNvPr>
          <p:cNvCxnSpPr>
            <a:cxnSpLocks/>
          </p:cNvCxnSpPr>
          <p:nvPr/>
        </p:nvCxnSpPr>
        <p:spPr>
          <a:xfrm>
            <a:off x="5613342" y="4335785"/>
            <a:ext cx="0" cy="201697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75BD7EE-B059-4368-EA10-F1803F517D73}"/>
              </a:ext>
            </a:extLst>
          </p:cNvPr>
          <p:cNvCxnSpPr>
            <a:cxnSpLocks/>
          </p:cNvCxnSpPr>
          <p:nvPr/>
        </p:nvCxnSpPr>
        <p:spPr>
          <a:xfrm>
            <a:off x="11036190" y="4318796"/>
            <a:ext cx="0" cy="201697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3984BDC-3557-1567-745C-8CFBC9E91173}"/>
              </a:ext>
            </a:extLst>
          </p:cNvPr>
          <p:cNvSpPr txBox="1"/>
          <p:nvPr/>
        </p:nvSpPr>
        <p:spPr>
          <a:xfrm>
            <a:off x="5255479" y="6320936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ED57AD0-5F6B-E118-661D-05B6DA17535D}"/>
              </a:ext>
            </a:extLst>
          </p:cNvPr>
          <p:cNvSpPr txBox="1"/>
          <p:nvPr/>
        </p:nvSpPr>
        <p:spPr>
          <a:xfrm>
            <a:off x="10698590" y="6403234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7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C1E06FD-1C83-B6C6-87ED-6A84C0BC0A2D}"/>
              </a:ext>
            </a:extLst>
          </p:cNvPr>
          <p:cNvCxnSpPr>
            <a:cxnSpLocks/>
          </p:cNvCxnSpPr>
          <p:nvPr/>
        </p:nvCxnSpPr>
        <p:spPr>
          <a:xfrm>
            <a:off x="9289476" y="4303681"/>
            <a:ext cx="0" cy="201697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4AA97DAB-81D0-0A47-01B1-4942E626589A}"/>
              </a:ext>
            </a:extLst>
          </p:cNvPr>
          <p:cNvSpPr txBox="1"/>
          <p:nvPr/>
        </p:nvSpPr>
        <p:spPr>
          <a:xfrm>
            <a:off x="8951876" y="6386607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7F72280-F7EB-D281-632B-A6A276708A27}"/>
              </a:ext>
            </a:extLst>
          </p:cNvPr>
          <p:cNvSpPr txBox="1"/>
          <p:nvPr/>
        </p:nvSpPr>
        <p:spPr>
          <a:xfrm>
            <a:off x="2556655" y="1158581"/>
            <a:ext cx="1719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Montipora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capitata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Intermediate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BBBCA5-D5E3-354C-730D-FA53E0CBF951}"/>
              </a:ext>
            </a:extLst>
          </p:cNvPr>
          <p:cNvSpPr txBox="1"/>
          <p:nvPr/>
        </p:nvSpPr>
        <p:spPr>
          <a:xfrm>
            <a:off x="5459437" y="1135694"/>
            <a:ext cx="1719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 err="1">
                <a:latin typeface="Arial" panose="020B0604020202020204" pitchFamily="34" charset="0"/>
                <a:cs typeface="Arial" panose="020B0604020202020204" pitchFamily="34" charset="0"/>
              </a:rPr>
              <a:t>Pocillopora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 acuta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Branching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182EF9B-3B6F-E334-D49D-2B1D983449BC}"/>
              </a:ext>
            </a:extLst>
          </p:cNvPr>
          <p:cNvSpPr txBox="1"/>
          <p:nvPr/>
        </p:nvSpPr>
        <p:spPr>
          <a:xfrm>
            <a:off x="8600004" y="1126994"/>
            <a:ext cx="1719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Porites lobata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Massive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FD61EC0-2BB3-AEA4-E165-5F121FAEE032}"/>
              </a:ext>
            </a:extLst>
          </p:cNvPr>
          <p:cNvSpPr txBox="1"/>
          <p:nvPr/>
        </p:nvSpPr>
        <p:spPr>
          <a:xfrm>
            <a:off x="670631" y="537064"/>
            <a:ext cx="924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b)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91D243-5D14-7B0B-C868-B47686C58B91}"/>
              </a:ext>
            </a:extLst>
          </p:cNvPr>
          <p:cNvSpPr/>
          <p:nvPr/>
        </p:nvSpPr>
        <p:spPr>
          <a:xfrm>
            <a:off x="2077669" y="1623430"/>
            <a:ext cx="2677442" cy="20122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Mcap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AFCD7A7-869B-F0DD-8723-E939718923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13" r="9833"/>
          <a:stretch/>
        </p:blipFill>
        <p:spPr bwMode="auto">
          <a:xfrm rot="5400000">
            <a:off x="1858040" y="3733354"/>
            <a:ext cx="2825913" cy="3128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184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F286EEC-C38A-2CA8-C1FC-10CCDBCB5EB8}"/>
              </a:ext>
            </a:extLst>
          </p:cNvPr>
          <p:cNvSpPr/>
          <p:nvPr/>
        </p:nvSpPr>
        <p:spPr>
          <a:xfrm>
            <a:off x="756323" y="505013"/>
            <a:ext cx="3191516" cy="97770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BE4945-08C4-A6D1-8F00-A5A49551A330}"/>
              </a:ext>
            </a:extLst>
          </p:cNvPr>
          <p:cNvSpPr txBox="1"/>
          <p:nvPr/>
        </p:nvSpPr>
        <p:spPr>
          <a:xfrm>
            <a:off x="1852061" y="802121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Species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37434F-CEA2-99D4-4028-9BABED4DC8C6}"/>
              </a:ext>
            </a:extLst>
          </p:cNvPr>
          <p:cNvSpPr/>
          <p:nvPr/>
        </p:nvSpPr>
        <p:spPr>
          <a:xfrm>
            <a:off x="3947838" y="497934"/>
            <a:ext cx="5052646" cy="97770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E1240-EF0B-F919-B185-81464EA5FBB1}"/>
              </a:ext>
            </a:extLst>
          </p:cNvPr>
          <p:cNvSpPr txBox="1"/>
          <p:nvPr/>
        </p:nvSpPr>
        <p:spPr>
          <a:xfrm>
            <a:off x="4516025" y="800195"/>
            <a:ext cx="3929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Treatments &amp; experiment duration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27479E-D289-774A-4F83-CCE51DF495EB}"/>
              </a:ext>
            </a:extLst>
          </p:cNvPr>
          <p:cNvSpPr/>
          <p:nvPr/>
        </p:nvSpPr>
        <p:spPr>
          <a:xfrm>
            <a:off x="9000483" y="487383"/>
            <a:ext cx="3186935" cy="97770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73B0C9-29DE-2C7C-209E-38F4CA5C1FDD}"/>
              </a:ext>
            </a:extLst>
          </p:cNvPr>
          <p:cNvSpPr txBox="1"/>
          <p:nvPr/>
        </p:nvSpPr>
        <p:spPr>
          <a:xfrm>
            <a:off x="9138506" y="779791"/>
            <a:ext cx="318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Experimental set-up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03FE3F-A6A6-F624-A629-B7FE97831F08}"/>
              </a:ext>
            </a:extLst>
          </p:cNvPr>
          <p:cNvSpPr/>
          <p:nvPr/>
        </p:nvSpPr>
        <p:spPr>
          <a:xfrm>
            <a:off x="756322" y="1489797"/>
            <a:ext cx="3191516" cy="258289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286E8C-7808-ED6F-BF89-C1D78ECF69AE}"/>
              </a:ext>
            </a:extLst>
          </p:cNvPr>
          <p:cNvSpPr/>
          <p:nvPr/>
        </p:nvSpPr>
        <p:spPr>
          <a:xfrm>
            <a:off x="3950990" y="2532708"/>
            <a:ext cx="5049493" cy="309201"/>
          </a:xfrm>
          <a:prstGeom prst="rect">
            <a:avLst/>
          </a:prstGeom>
          <a:solidFill>
            <a:srgbClr val="55EA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1 (30 mg/L)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208690-7220-92F0-2D21-D30E5FD51049}"/>
              </a:ext>
            </a:extLst>
          </p:cNvPr>
          <p:cNvSpPr/>
          <p:nvPr/>
        </p:nvSpPr>
        <p:spPr>
          <a:xfrm>
            <a:off x="3950938" y="2827952"/>
            <a:ext cx="5049545" cy="309201"/>
          </a:xfrm>
          <a:prstGeom prst="rect">
            <a:avLst/>
          </a:prstGeom>
          <a:solidFill>
            <a:srgbClr val="00BCC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2 (100 mg/L)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8EB33A-D629-8BC8-CBC5-4663E769742E}"/>
              </a:ext>
            </a:extLst>
          </p:cNvPr>
          <p:cNvSpPr/>
          <p:nvPr/>
        </p:nvSpPr>
        <p:spPr>
          <a:xfrm>
            <a:off x="3953230" y="3131138"/>
            <a:ext cx="5049545" cy="300265"/>
          </a:xfrm>
          <a:prstGeom prst="rect">
            <a:avLst/>
          </a:prstGeom>
          <a:solidFill>
            <a:srgbClr val="0A889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3 (300 mg/L)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B41C7E-5C66-9EF3-6DE0-28BDF6331E8A}"/>
              </a:ext>
            </a:extLst>
          </p:cNvPr>
          <p:cNvSpPr/>
          <p:nvPr/>
        </p:nvSpPr>
        <p:spPr>
          <a:xfrm>
            <a:off x="3950130" y="3431403"/>
            <a:ext cx="5052645" cy="300538"/>
          </a:xfrm>
          <a:prstGeom prst="rect">
            <a:avLst/>
          </a:prstGeom>
          <a:solidFill>
            <a:srgbClr val="0C464A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4 (1000 mg/L)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5BF667-C66D-0F6B-878B-343E6E08AF61}"/>
              </a:ext>
            </a:extLst>
          </p:cNvPr>
          <p:cNvSpPr/>
          <p:nvPr/>
        </p:nvSpPr>
        <p:spPr>
          <a:xfrm>
            <a:off x="3946353" y="1475639"/>
            <a:ext cx="5056421" cy="258289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661B8D20-F5C9-C2D9-25EB-520CBD9FA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5065" y="1507429"/>
            <a:ext cx="3186935" cy="256165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9E9E8B-A11E-E383-FF7D-862F139A2601}"/>
              </a:ext>
            </a:extLst>
          </p:cNvPr>
          <p:cNvCxnSpPr>
            <a:cxnSpLocks/>
          </p:cNvCxnSpPr>
          <p:nvPr/>
        </p:nvCxnSpPr>
        <p:spPr>
          <a:xfrm>
            <a:off x="4325455" y="1995754"/>
            <a:ext cx="0" cy="173618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482F958-72B7-8B95-5985-40B665CE5A16}"/>
              </a:ext>
            </a:extLst>
          </p:cNvPr>
          <p:cNvSpPr txBox="1"/>
          <p:nvPr/>
        </p:nvSpPr>
        <p:spPr>
          <a:xfrm>
            <a:off x="8285268" y="1807136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18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10FC99-AC7F-303D-EB27-4CA798A0A9A1}"/>
              </a:ext>
            </a:extLst>
          </p:cNvPr>
          <p:cNvSpPr txBox="1"/>
          <p:nvPr/>
        </p:nvSpPr>
        <p:spPr>
          <a:xfrm>
            <a:off x="3950938" y="1732757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E9FE0BC-A32D-3508-CFF6-8C8C0EBFF114}"/>
              </a:ext>
            </a:extLst>
          </p:cNvPr>
          <p:cNvCxnSpPr>
            <a:cxnSpLocks/>
          </p:cNvCxnSpPr>
          <p:nvPr/>
        </p:nvCxnSpPr>
        <p:spPr>
          <a:xfrm>
            <a:off x="8691267" y="2052103"/>
            <a:ext cx="0" cy="167055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AF1C03B9-5437-786D-064D-6C565F6DADC6}"/>
              </a:ext>
            </a:extLst>
          </p:cNvPr>
          <p:cNvSpPr/>
          <p:nvPr/>
        </p:nvSpPr>
        <p:spPr>
          <a:xfrm>
            <a:off x="754031" y="4086850"/>
            <a:ext cx="3191516" cy="258289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169053B-2D9E-0164-E0B8-50EE1E9956FB}"/>
              </a:ext>
            </a:extLst>
          </p:cNvPr>
          <p:cNvSpPr/>
          <p:nvPr/>
        </p:nvSpPr>
        <p:spPr>
          <a:xfrm>
            <a:off x="3960912" y="5200089"/>
            <a:ext cx="5062617" cy="397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 (0 mg/L)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B95A0EE-7756-82AA-5885-9A3779374116}"/>
              </a:ext>
            </a:extLst>
          </p:cNvPr>
          <p:cNvSpPr/>
          <p:nvPr/>
        </p:nvSpPr>
        <p:spPr>
          <a:xfrm>
            <a:off x="3953230" y="5595956"/>
            <a:ext cx="5054936" cy="397841"/>
          </a:xfrm>
          <a:prstGeom prst="rect">
            <a:avLst/>
          </a:prstGeom>
          <a:solidFill>
            <a:srgbClr val="EA9F8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 (150 mg/L)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6D0099C-A346-BE31-EA43-AE6BA5E82E3F}"/>
              </a:ext>
            </a:extLst>
          </p:cNvPr>
          <p:cNvSpPr/>
          <p:nvPr/>
        </p:nvSpPr>
        <p:spPr>
          <a:xfrm>
            <a:off x="3953229" y="6000139"/>
            <a:ext cx="5062619" cy="397841"/>
          </a:xfrm>
          <a:prstGeom prst="rect">
            <a:avLst/>
          </a:prstGeom>
          <a:solidFill>
            <a:srgbClr val="86211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(235 mg/L)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F41CB-0531-A60B-299E-435A1D5DC1E4}"/>
              </a:ext>
            </a:extLst>
          </p:cNvPr>
          <p:cNvSpPr/>
          <p:nvPr/>
        </p:nvSpPr>
        <p:spPr>
          <a:xfrm>
            <a:off x="3944062" y="4072692"/>
            <a:ext cx="5056421" cy="258289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987B21F-8CFA-FD71-A854-3AE9DF6838C0}"/>
              </a:ext>
            </a:extLst>
          </p:cNvPr>
          <p:cNvCxnSpPr>
            <a:cxnSpLocks/>
          </p:cNvCxnSpPr>
          <p:nvPr/>
        </p:nvCxnSpPr>
        <p:spPr>
          <a:xfrm>
            <a:off x="4303214" y="4898744"/>
            <a:ext cx="0" cy="1490921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3F53832-E536-D539-E4B5-3F6706C75579}"/>
              </a:ext>
            </a:extLst>
          </p:cNvPr>
          <p:cNvSpPr txBox="1"/>
          <p:nvPr/>
        </p:nvSpPr>
        <p:spPr>
          <a:xfrm>
            <a:off x="3987855" y="4557838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0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F758C12-572B-1D90-3248-0034D38C28CF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7268262" y="4834837"/>
            <a:ext cx="0" cy="15631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29B3F92-3266-E633-8691-C6E415B3ED32}"/>
              </a:ext>
            </a:extLst>
          </p:cNvPr>
          <p:cNvSpPr txBox="1"/>
          <p:nvPr/>
        </p:nvSpPr>
        <p:spPr>
          <a:xfrm>
            <a:off x="6930662" y="4557838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4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CE85DDE-1313-01CA-7A8F-B186EDC185CE}"/>
              </a:ext>
            </a:extLst>
          </p:cNvPr>
          <p:cNvCxnSpPr>
            <a:cxnSpLocks/>
          </p:cNvCxnSpPr>
          <p:nvPr/>
        </p:nvCxnSpPr>
        <p:spPr>
          <a:xfrm>
            <a:off x="8719510" y="4907059"/>
            <a:ext cx="0" cy="1490921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0DD6AD9-07BA-2EB3-49B4-2189D72FB578}"/>
              </a:ext>
            </a:extLst>
          </p:cNvPr>
          <p:cNvSpPr txBox="1"/>
          <p:nvPr/>
        </p:nvSpPr>
        <p:spPr>
          <a:xfrm>
            <a:off x="8353765" y="4617887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7</a:t>
            </a:r>
          </a:p>
        </p:txBody>
      </p:sp>
      <p:pic>
        <p:nvPicPr>
          <p:cNvPr id="41" name="Picture 5">
            <a:extLst>
              <a:ext uri="{FF2B5EF4-FFF2-40B4-BE49-F238E27FC236}">
                <a16:creationId xmlns:a16="http://schemas.microsoft.com/office/drawing/2014/main" id="{7E909025-2F30-DFA1-BF42-3EA786DD9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508" y="1644927"/>
            <a:ext cx="1438534" cy="107960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7">
            <a:extLst>
              <a:ext uri="{FF2B5EF4-FFF2-40B4-BE49-F238E27FC236}">
                <a16:creationId xmlns:a16="http://schemas.microsoft.com/office/drawing/2014/main" id="{ABE783FD-CC39-254C-FA8E-BD1532426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98" y="2272524"/>
            <a:ext cx="1326031" cy="99359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>
            <a:extLst>
              <a:ext uri="{FF2B5EF4-FFF2-40B4-BE49-F238E27FC236}">
                <a16:creationId xmlns:a16="http://schemas.microsoft.com/office/drawing/2014/main" id="{CC66341F-DE8F-AED5-5BEA-43DB39730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1253" y="2902524"/>
            <a:ext cx="1214080" cy="107960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>
            <a:extLst>
              <a:ext uri="{FF2B5EF4-FFF2-40B4-BE49-F238E27FC236}">
                <a16:creationId xmlns:a16="http://schemas.microsoft.com/office/drawing/2014/main" id="{3FB1A9A5-0EE0-733F-E932-9032BA2697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13" r="9833"/>
          <a:stretch/>
        </p:blipFill>
        <p:spPr bwMode="auto">
          <a:xfrm rot="5400000">
            <a:off x="9270235" y="3820885"/>
            <a:ext cx="2690533" cy="3186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408E432A-5F1C-503B-16EC-3469BB1A44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2937" y="4214802"/>
            <a:ext cx="1401754" cy="125759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7F7BC5F-CA15-3172-3A81-73C01603D9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6"/>
          <a:stretch/>
        </p:blipFill>
        <p:spPr bwMode="auto">
          <a:xfrm>
            <a:off x="899343" y="4915935"/>
            <a:ext cx="1401754" cy="101421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11">
            <a:extLst>
              <a:ext uri="{FF2B5EF4-FFF2-40B4-BE49-F238E27FC236}">
                <a16:creationId xmlns:a16="http://schemas.microsoft.com/office/drawing/2014/main" id="{F67B1FA5-47B1-6EDA-49D5-E965B535DD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43"/>
          <a:stretch/>
        </p:blipFill>
        <p:spPr bwMode="auto">
          <a:xfrm>
            <a:off x="2397238" y="5592261"/>
            <a:ext cx="1445030" cy="92121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9AE666A3-4F56-1E67-18F3-665C75B7C210}"/>
              </a:ext>
            </a:extLst>
          </p:cNvPr>
          <p:cNvSpPr txBox="1"/>
          <p:nvPr/>
        </p:nvSpPr>
        <p:spPr>
          <a:xfrm rot="16200000">
            <a:off x="-594029" y="2390188"/>
            <a:ext cx="210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Florida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3F427F2-1FB8-4BD6-0F37-4EA7883565E6}"/>
              </a:ext>
            </a:extLst>
          </p:cNvPr>
          <p:cNvSpPr txBox="1"/>
          <p:nvPr/>
        </p:nvSpPr>
        <p:spPr>
          <a:xfrm rot="16200000">
            <a:off x="-570880" y="5229686"/>
            <a:ext cx="210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Hawai’i</a:t>
            </a:r>
          </a:p>
        </p:txBody>
      </p:sp>
    </p:spTree>
    <p:extLst>
      <p:ext uri="{BB962C8B-B14F-4D97-AF65-F5344CB8AC3E}">
        <p14:creationId xmlns:p14="http://schemas.microsoft.com/office/powerpoint/2010/main" val="424696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3F67031-201D-113C-9DC6-9866BD4FC30B}"/>
              </a:ext>
            </a:extLst>
          </p:cNvPr>
          <p:cNvCxnSpPr>
            <a:cxnSpLocks/>
          </p:cNvCxnSpPr>
          <p:nvPr/>
        </p:nvCxnSpPr>
        <p:spPr>
          <a:xfrm>
            <a:off x="8990300" y="4006325"/>
            <a:ext cx="0" cy="266828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F394C62-C610-C0CA-3E2B-6D43219D122C}"/>
              </a:ext>
            </a:extLst>
          </p:cNvPr>
          <p:cNvCxnSpPr>
            <a:cxnSpLocks/>
          </p:cNvCxnSpPr>
          <p:nvPr/>
        </p:nvCxnSpPr>
        <p:spPr>
          <a:xfrm flipH="1">
            <a:off x="3918339" y="3976088"/>
            <a:ext cx="17525" cy="2698525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F286EEC-C38A-2CA8-C1FC-10CCDBCB5EB8}"/>
              </a:ext>
            </a:extLst>
          </p:cNvPr>
          <p:cNvSpPr/>
          <p:nvPr/>
        </p:nvSpPr>
        <p:spPr>
          <a:xfrm>
            <a:off x="760904" y="763423"/>
            <a:ext cx="3191516" cy="667259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BE4945-08C4-A6D1-8F00-A5A49551A330}"/>
              </a:ext>
            </a:extLst>
          </p:cNvPr>
          <p:cNvSpPr txBox="1"/>
          <p:nvPr/>
        </p:nvSpPr>
        <p:spPr>
          <a:xfrm>
            <a:off x="1856672" y="916429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Species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37434F-CEA2-99D4-4028-9BABED4DC8C6}"/>
              </a:ext>
            </a:extLst>
          </p:cNvPr>
          <p:cNvSpPr/>
          <p:nvPr/>
        </p:nvSpPr>
        <p:spPr>
          <a:xfrm>
            <a:off x="3939272" y="760169"/>
            <a:ext cx="5052646" cy="677592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E1240-EF0B-F919-B185-81464EA5FBB1}"/>
              </a:ext>
            </a:extLst>
          </p:cNvPr>
          <p:cNvSpPr txBox="1"/>
          <p:nvPr/>
        </p:nvSpPr>
        <p:spPr>
          <a:xfrm>
            <a:off x="4508795" y="893974"/>
            <a:ext cx="3929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Treatments &amp; experiment duration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27479E-D289-774A-4F83-CCE51DF495EB}"/>
              </a:ext>
            </a:extLst>
          </p:cNvPr>
          <p:cNvSpPr/>
          <p:nvPr/>
        </p:nvSpPr>
        <p:spPr>
          <a:xfrm>
            <a:off x="8993708" y="752981"/>
            <a:ext cx="3186935" cy="68478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73B0C9-29DE-2C7C-209E-38F4CA5C1FDD}"/>
              </a:ext>
            </a:extLst>
          </p:cNvPr>
          <p:cNvSpPr txBox="1"/>
          <p:nvPr/>
        </p:nvSpPr>
        <p:spPr>
          <a:xfrm>
            <a:off x="9138506" y="779791"/>
            <a:ext cx="318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Experimental set-up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286E8C-7808-ED6F-BF89-C1D78ECF69AE}"/>
              </a:ext>
            </a:extLst>
          </p:cNvPr>
          <p:cNvSpPr/>
          <p:nvPr/>
        </p:nvSpPr>
        <p:spPr>
          <a:xfrm>
            <a:off x="3950990" y="2532708"/>
            <a:ext cx="5049493" cy="309201"/>
          </a:xfrm>
          <a:prstGeom prst="rect">
            <a:avLst/>
          </a:prstGeom>
          <a:solidFill>
            <a:srgbClr val="55EA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1 (30 mg/L)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208690-7220-92F0-2D21-D30E5FD51049}"/>
              </a:ext>
            </a:extLst>
          </p:cNvPr>
          <p:cNvSpPr/>
          <p:nvPr/>
        </p:nvSpPr>
        <p:spPr>
          <a:xfrm>
            <a:off x="3950938" y="2827952"/>
            <a:ext cx="5049545" cy="309201"/>
          </a:xfrm>
          <a:prstGeom prst="rect">
            <a:avLst/>
          </a:prstGeom>
          <a:solidFill>
            <a:srgbClr val="00BCC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2 (100 mg/L)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8EB33A-D629-8BC8-CBC5-4663E769742E}"/>
              </a:ext>
            </a:extLst>
          </p:cNvPr>
          <p:cNvSpPr/>
          <p:nvPr/>
        </p:nvSpPr>
        <p:spPr>
          <a:xfrm>
            <a:off x="3953230" y="3131138"/>
            <a:ext cx="5049545" cy="300265"/>
          </a:xfrm>
          <a:prstGeom prst="rect">
            <a:avLst/>
          </a:prstGeom>
          <a:solidFill>
            <a:srgbClr val="0A889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3 (300 mg/L)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B41C7E-5C66-9EF3-6DE0-28BDF6331E8A}"/>
              </a:ext>
            </a:extLst>
          </p:cNvPr>
          <p:cNvSpPr/>
          <p:nvPr/>
        </p:nvSpPr>
        <p:spPr>
          <a:xfrm>
            <a:off x="3950130" y="3431403"/>
            <a:ext cx="5052645" cy="300538"/>
          </a:xfrm>
          <a:prstGeom prst="rect">
            <a:avLst/>
          </a:prstGeom>
          <a:solidFill>
            <a:srgbClr val="0C464A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4 (1000 mg/L)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661B8D20-F5C9-C2D9-25EB-520CBD9FA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3595" y="1647779"/>
            <a:ext cx="2853603" cy="2160462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9E9E8B-A11E-E383-FF7D-862F139A2601}"/>
              </a:ext>
            </a:extLst>
          </p:cNvPr>
          <p:cNvCxnSpPr>
            <a:cxnSpLocks/>
          </p:cNvCxnSpPr>
          <p:nvPr/>
        </p:nvCxnSpPr>
        <p:spPr>
          <a:xfrm>
            <a:off x="4325455" y="1995754"/>
            <a:ext cx="0" cy="173618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482F958-72B7-8B95-5985-40B665CE5A16}"/>
              </a:ext>
            </a:extLst>
          </p:cNvPr>
          <p:cNvSpPr txBox="1"/>
          <p:nvPr/>
        </p:nvSpPr>
        <p:spPr>
          <a:xfrm>
            <a:off x="8285268" y="1807136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18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310FC99-AC7F-303D-EB27-4CA798A0A9A1}"/>
              </a:ext>
            </a:extLst>
          </p:cNvPr>
          <p:cNvSpPr txBox="1"/>
          <p:nvPr/>
        </p:nvSpPr>
        <p:spPr>
          <a:xfrm>
            <a:off x="3950938" y="1732757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E9FE0BC-A32D-3508-CFF6-8C8C0EBFF114}"/>
              </a:ext>
            </a:extLst>
          </p:cNvPr>
          <p:cNvCxnSpPr>
            <a:cxnSpLocks/>
          </p:cNvCxnSpPr>
          <p:nvPr/>
        </p:nvCxnSpPr>
        <p:spPr>
          <a:xfrm>
            <a:off x="8691267" y="2052103"/>
            <a:ext cx="0" cy="1670557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169053B-2D9E-0164-E0B8-50EE1E9956FB}"/>
              </a:ext>
            </a:extLst>
          </p:cNvPr>
          <p:cNvSpPr/>
          <p:nvPr/>
        </p:nvSpPr>
        <p:spPr>
          <a:xfrm>
            <a:off x="3960912" y="5200089"/>
            <a:ext cx="5011523" cy="3978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 (0 mg/L)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B95A0EE-7756-82AA-5885-9A3779374116}"/>
              </a:ext>
            </a:extLst>
          </p:cNvPr>
          <p:cNvSpPr/>
          <p:nvPr/>
        </p:nvSpPr>
        <p:spPr>
          <a:xfrm>
            <a:off x="3953230" y="5595956"/>
            <a:ext cx="5033662" cy="397841"/>
          </a:xfrm>
          <a:prstGeom prst="rect">
            <a:avLst/>
          </a:prstGeom>
          <a:solidFill>
            <a:srgbClr val="EA9F8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Mid (150 mg/L)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6D0099C-A346-BE31-EA43-AE6BA5E82E3F}"/>
              </a:ext>
            </a:extLst>
          </p:cNvPr>
          <p:cNvSpPr/>
          <p:nvPr/>
        </p:nvSpPr>
        <p:spPr>
          <a:xfrm>
            <a:off x="3953229" y="6000139"/>
            <a:ext cx="5040479" cy="397841"/>
          </a:xfrm>
          <a:prstGeom prst="rect">
            <a:avLst/>
          </a:prstGeom>
          <a:solidFill>
            <a:srgbClr val="86211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(235 mg/L)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987B21F-8CFA-FD71-A854-3AE9DF6838C0}"/>
              </a:ext>
            </a:extLst>
          </p:cNvPr>
          <p:cNvCxnSpPr>
            <a:cxnSpLocks/>
          </p:cNvCxnSpPr>
          <p:nvPr/>
        </p:nvCxnSpPr>
        <p:spPr>
          <a:xfrm>
            <a:off x="4303214" y="4898744"/>
            <a:ext cx="0" cy="1490921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3F53832-E536-D539-E4B5-3F6706C75579}"/>
              </a:ext>
            </a:extLst>
          </p:cNvPr>
          <p:cNvSpPr txBox="1"/>
          <p:nvPr/>
        </p:nvSpPr>
        <p:spPr>
          <a:xfrm>
            <a:off x="3987855" y="4557838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0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F758C12-572B-1D90-3248-0034D38C28CF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7268262" y="4834837"/>
            <a:ext cx="0" cy="15631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729B3F92-3266-E633-8691-C6E415B3ED32}"/>
              </a:ext>
            </a:extLst>
          </p:cNvPr>
          <p:cNvSpPr txBox="1"/>
          <p:nvPr/>
        </p:nvSpPr>
        <p:spPr>
          <a:xfrm>
            <a:off x="6930662" y="4557838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4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CE85DDE-1313-01CA-7A8F-B186EDC185CE}"/>
              </a:ext>
            </a:extLst>
          </p:cNvPr>
          <p:cNvCxnSpPr>
            <a:cxnSpLocks/>
          </p:cNvCxnSpPr>
          <p:nvPr/>
        </p:nvCxnSpPr>
        <p:spPr>
          <a:xfrm>
            <a:off x="8719510" y="4907059"/>
            <a:ext cx="0" cy="1490921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90DD6AD9-07BA-2EB3-49B4-2189D72FB578}"/>
              </a:ext>
            </a:extLst>
          </p:cNvPr>
          <p:cNvSpPr txBox="1"/>
          <p:nvPr/>
        </p:nvSpPr>
        <p:spPr>
          <a:xfrm>
            <a:off x="8353765" y="4617887"/>
            <a:ext cx="67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Day 7</a:t>
            </a:r>
          </a:p>
        </p:txBody>
      </p:sp>
      <p:pic>
        <p:nvPicPr>
          <p:cNvPr id="41" name="Picture 5">
            <a:extLst>
              <a:ext uri="{FF2B5EF4-FFF2-40B4-BE49-F238E27FC236}">
                <a16:creationId xmlns:a16="http://schemas.microsoft.com/office/drawing/2014/main" id="{7E909025-2F30-DFA1-BF42-3EA786DD9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062" y="1617147"/>
            <a:ext cx="1438534" cy="1079607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7">
            <a:extLst>
              <a:ext uri="{FF2B5EF4-FFF2-40B4-BE49-F238E27FC236}">
                <a16:creationId xmlns:a16="http://schemas.microsoft.com/office/drawing/2014/main" id="{ABE783FD-CC39-254C-FA8E-BD1532426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422" y="2185203"/>
            <a:ext cx="1326031" cy="993597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4">
            <a:extLst>
              <a:ext uri="{FF2B5EF4-FFF2-40B4-BE49-F238E27FC236}">
                <a16:creationId xmlns:a16="http://schemas.microsoft.com/office/drawing/2014/main" id="{CC66341F-DE8F-AED5-5BEA-43DB39730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928" y="2883219"/>
            <a:ext cx="1214080" cy="1079607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2">
            <a:extLst>
              <a:ext uri="{FF2B5EF4-FFF2-40B4-BE49-F238E27FC236}">
                <a16:creationId xmlns:a16="http://schemas.microsoft.com/office/drawing/2014/main" id="{3FB1A9A5-0EE0-733F-E932-9032BA2697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13" r="9833"/>
          <a:stretch/>
        </p:blipFill>
        <p:spPr bwMode="auto">
          <a:xfrm rot="5400000">
            <a:off x="9421038" y="3925058"/>
            <a:ext cx="2368422" cy="2943406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408E432A-5F1C-503B-16EC-3469BB1A44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3545" y="4278260"/>
            <a:ext cx="1401754" cy="1257597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7F7BC5F-CA15-3172-3A81-73C01603D9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6"/>
          <a:stretch/>
        </p:blipFill>
        <p:spPr bwMode="auto">
          <a:xfrm>
            <a:off x="906348" y="4733744"/>
            <a:ext cx="1401754" cy="1014217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11">
            <a:extLst>
              <a:ext uri="{FF2B5EF4-FFF2-40B4-BE49-F238E27FC236}">
                <a16:creationId xmlns:a16="http://schemas.microsoft.com/office/drawing/2014/main" id="{F67B1FA5-47B1-6EDA-49D5-E965B535DD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43"/>
          <a:stretch/>
        </p:blipFill>
        <p:spPr bwMode="auto">
          <a:xfrm>
            <a:off x="2400064" y="5738451"/>
            <a:ext cx="1445030" cy="921215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9AE666A3-4F56-1E67-18F3-665C75B7C210}"/>
              </a:ext>
            </a:extLst>
          </p:cNvPr>
          <p:cNvSpPr txBox="1"/>
          <p:nvPr/>
        </p:nvSpPr>
        <p:spPr>
          <a:xfrm rot="16200000">
            <a:off x="-594029" y="2390188"/>
            <a:ext cx="210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Florida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3F427F2-1FB8-4BD6-0F37-4EA7883565E6}"/>
              </a:ext>
            </a:extLst>
          </p:cNvPr>
          <p:cNvSpPr txBox="1"/>
          <p:nvPr/>
        </p:nvSpPr>
        <p:spPr>
          <a:xfrm rot="16200000">
            <a:off x="-570880" y="5229686"/>
            <a:ext cx="210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Hawai’i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5C28FE-AF9E-F012-13FB-67697698B4A0}"/>
              </a:ext>
            </a:extLst>
          </p:cNvPr>
          <p:cNvSpPr txBox="1"/>
          <p:nvPr/>
        </p:nvSpPr>
        <p:spPr>
          <a:xfrm>
            <a:off x="5588512" y="4142339"/>
            <a:ext cx="21210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Dates: 6/8/2015 – 6/15/2015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48DE24-EB14-2987-6BE9-0C9A8F5B4288}"/>
              </a:ext>
            </a:extLst>
          </p:cNvPr>
          <p:cNvSpPr txBox="1"/>
          <p:nvPr/>
        </p:nvSpPr>
        <p:spPr>
          <a:xfrm>
            <a:off x="5411725" y="1530137"/>
            <a:ext cx="22060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Dates: 5/25/2016 – 6/23/2016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4E2BA00-00A9-0CCD-5498-E0B570D97F4B}"/>
              </a:ext>
            </a:extLst>
          </p:cNvPr>
          <p:cNvSpPr/>
          <p:nvPr/>
        </p:nvSpPr>
        <p:spPr>
          <a:xfrm>
            <a:off x="760904" y="1461239"/>
            <a:ext cx="11431095" cy="2581077"/>
          </a:xfrm>
          <a:prstGeom prst="rect">
            <a:avLst/>
          </a:prstGeom>
          <a:noFill/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E32FE4-F789-86CA-7C38-3BD19F4ADB51}"/>
              </a:ext>
            </a:extLst>
          </p:cNvPr>
          <p:cNvSpPr/>
          <p:nvPr/>
        </p:nvSpPr>
        <p:spPr>
          <a:xfrm>
            <a:off x="760904" y="4091795"/>
            <a:ext cx="11431096" cy="2614427"/>
          </a:xfrm>
          <a:prstGeom prst="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A8EC6C-D7E3-A8E7-F454-B4D2E1784703}"/>
              </a:ext>
            </a:extLst>
          </p:cNvPr>
          <p:cNvCxnSpPr>
            <a:cxnSpLocks/>
          </p:cNvCxnSpPr>
          <p:nvPr/>
        </p:nvCxnSpPr>
        <p:spPr>
          <a:xfrm flipH="1">
            <a:off x="3932297" y="1351285"/>
            <a:ext cx="6975" cy="2673312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4B1D3A-0661-B005-82B4-158BAEC8293E}"/>
              </a:ext>
            </a:extLst>
          </p:cNvPr>
          <p:cNvCxnSpPr>
            <a:cxnSpLocks/>
          </p:cNvCxnSpPr>
          <p:nvPr/>
        </p:nvCxnSpPr>
        <p:spPr>
          <a:xfrm flipH="1">
            <a:off x="8986893" y="1381522"/>
            <a:ext cx="6815" cy="2643075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310B673D-C6A9-EB2A-0A6F-729605081D76}"/>
              </a:ext>
            </a:extLst>
          </p:cNvPr>
          <p:cNvSpPr txBox="1"/>
          <p:nvPr/>
        </p:nvSpPr>
        <p:spPr>
          <a:xfrm>
            <a:off x="861947" y="1647779"/>
            <a:ext cx="1294051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00" i="1" dirty="0">
                <a:latin typeface="Arial" panose="020B0604020202020204" pitchFamily="34" charset="0"/>
                <a:cs typeface="Arial" panose="020B0604020202020204" pitchFamily="34" charset="0"/>
              </a:rPr>
              <a:t>Acropora </a:t>
            </a:r>
            <a:r>
              <a:rPr lang="en-US" sz="700" i="1" dirty="0" err="1">
                <a:latin typeface="Arial" panose="020B0604020202020204" pitchFamily="34" charset="0"/>
                <a:cs typeface="Arial" panose="020B0604020202020204" pitchFamily="34" charset="0"/>
              </a:rPr>
              <a:t>cervicornis</a:t>
            </a:r>
            <a:r>
              <a:rPr lang="en-US" sz="700" i="1" dirty="0">
                <a:latin typeface="Arial" panose="020B0604020202020204" pitchFamily="34" charset="0"/>
                <a:cs typeface="Arial" panose="020B0604020202020204" pitchFamily="34" charset="0"/>
              </a:rPr>
              <a:t> (right)</a:t>
            </a:r>
          </a:p>
          <a:p>
            <a:pPr algn="ctr"/>
            <a:r>
              <a:rPr lang="en-US" sz="700" i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Branching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83BA0CB-6489-8AF4-B036-6036BC8782F4}"/>
              </a:ext>
            </a:extLst>
          </p:cNvPr>
          <p:cNvSpPr txBox="1"/>
          <p:nvPr/>
        </p:nvSpPr>
        <p:spPr>
          <a:xfrm>
            <a:off x="833657" y="3228279"/>
            <a:ext cx="1397405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00" i="1" dirty="0" err="1">
                <a:latin typeface="Arial" panose="020B0604020202020204" pitchFamily="34" charset="0"/>
                <a:cs typeface="Arial" panose="020B0604020202020204" pitchFamily="34" charset="0"/>
              </a:rPr>
              <a:t>Montestrea</a:t>
            </a:r>
            <a:r>
              <a:rPr lang="en-US" sz="700" i="1" dirty="0">
                <a:latin typeface="Arial" panose="020B0604020202020204" pitchFamily="34" charset="0"/>
                <a:cs typeface="Arial" panose="020B0604020202020204" pitchFamily="34" charset="0"/>
              </a:rPr>
              <a:t> cavernosa (above)</a:t>
            </a:r>
          </a:p>
          <a:p>
            <a:pPr algn="ctr"/>
            <a:r>
              <a:rPr lang="en-US" sz="700" i="1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Massive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FBA1D4F-B268-D082-30EA-269E7AE97406}"/>
              </a:ext>
            </a:extLst>
          </p:cNvPr>
          <p:cNvSpPr txBox="1"/>
          <p:nvPr/>
        </p:nvSpPr>
        <p:spPr>
          <a:xfrm>
            <a:off x="1079062" y="3636700"/>
            <a:ext cx="121408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00" i="1" dirty="0" err="1">
                <a:latin typeface="Arial" panose="020B0604020202020204" pitchFamily="34" charset="0"/>
                <a:cs typeface="Arial" panose="020B0604020202020204" pitchFamily="34" charset="0"/>
              </a:rPr>
              <a:t>Orbicella</a:t>
            </a:r>
            <a:r>
              <a:rPr lang="en-US" sz="7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700" i="1" dirty="0" err="1">
                <a:latin typeface="Arial" panose="020B0604020202020204" pitchFamily="34" charset="0"/>
                <a:cs typeface="Arial" panose="020B0604020202020204" pitchFamily="34" charset="0"/>
              </a:rPr>
              <a:t>faveolata</a:t>
            </a:r>
            <a:r>
              <a:rPr lang="en-US" sz="700" i="1" dirty="0">
                <a:latin typeface="Arial" panose="020B0604020202020204" pitchFamily="34" charset="0"/>
                <a:cs typeface="Arial" panose="020B0604020202020204" pitchFamily="34" charset="0"/>
              </a:rPr>
              <a:t> (right)</a:t>
            </a:r>
          </a:p>
          <a:p>
            <a:pPr algn="ctr"/>
            <a:r>
              <a:rPr lang="en-US" sz="700" i="1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Massive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327B467-F3CA-1CB6-71A5-D3ED5873CF68}"/>
              </a:ext>
            </a:extLst>
          </p:cNvPr>
          <p:cNvSpPr txBox="1"/>
          <p:nvPr/>
        </p:nvSpPr>
        <p:spPr>
          <a:xfrm>
            <a:off x="1161707" y="4278649"/>
            <a:ext cx="1223315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00" i="1" dirty="0" err="1">
                <a:latin typeface="Arial" panose="020B0604020202020204" pitchFamily="34" charset="0"/>
                <a:cs typeface="Arial" panose="020B0604020202020204" pitchFamily="34" charset="0"/>
              </a:rPr>
              <a:t>Montipora</a:t>
            </a:r>
            <a:r>
              <a:rPr lang="en-US" sz="700" i="1" dirty="0">
                <a:latin typeface="Arial" panose="020B0604020202020204" pitchFamily="34" charset="0"/>
                <a:cs typeface="Arial" panose="020B0604020202020204" pitchFamily="34" charset="0"/>
              </a:rPr>
              <a:t> capitata (right)</a:t>
            </a:r>
          </a:p>
          <a:p>
            <a:pPr algn="ctr"/>
            <a:r>
              <a:rPr lang="en-US" sz="700" i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Intermediate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E0A43C0-742F-5889-54CD-D9C9B933FF4D}"/>
              </a:ext>
            </a:extLst>
          </p:cNvPr>
          <p:cNvSpPr txBox="1"/>
          <p:nvPr/>
        </p:nvSpPr>
        <p:spPr>
          <a:xfrm>
            <a:off x="1303278" y="6304035"/>
            <a:ext cx="1005444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00" i="1" dirty="0">
                <a:latin typeface="Arial" panose="020B0604020202020204" pitchFamily="34" charset="0"/>
                <a:cs typeface="Arial" panose="020B0604020202020204" pitchFamily="34" charset="0"/>
              </a:rPr>
              <a:t>Porites lobata (right)</a:t>
            </a:r>
          </a:p>
          <a:p>
            <a:pPr algn="ctr"/>
            <a:r>
              <a:rPr lang="en-US" sz="700" i="1" dirty="0">
                <a:solidFill>
                  <a:schemeClr val="accent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Massive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B517018-D819-D61A-0A1F-2ADC1D590E40}"/>
              </a:ext>
            </a:extLst>
          </p:cNvPr>
          <p:cNvSpPr txBox="1"/>
          <p:nvPr/>
        </p:nvSpPr>
        <p:spPr>
          <a:xfrm>
            <a:off x="997120" y="5839908"/>
            <a:ext cx="1195652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00" i="1" dirty="0" err="1">
                <a:latin typeface="Arial" panose="020B0604020202020204" pitchFamily="34" charset="0"/>
                <a:cs typeface="Arial" panose="020B0604020202020204" pitchFamily="34" charset="0"/>
              </a:rPr>
              <a:t>Pocillopora</a:t>
            </a:r>
            <a:r>
              <a:rPr lang="en-US" sz="700" i="1" dirty="0">
                <a:latin typeface="Arial" panose="020B0604020202020204" pitchFamily="34" charset="0"/>
                <a:cs typeface="Arial" panose="020B0604020202020204" pitchFamily="34" charset="0"/>
              </a:rPr>
              <a:t> acuta (above)</a:t>
            </a:r>
          </a:p>
          <a:p>
            <a:pPr algn="ctr"/>
            <a:r>
              <a:rPr lang="en-US" sz="700" i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Branching</a:t>
            </a:r>
          </a:p>
        </p:txBody>
      </p:sp>
    </p:spTree>
    <p:extLst>
      <p:ext uri="{BB962C8B-B14F-4D97-AF65-F5344CB8AC3E}">
        <p14:creationId xmlns:p14="http://schemas.microsoft.com/office/powerpoint/2010/main" val="1772300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10083</TotalTime>
  <Words>847</Words>
  <Application>Microsoft Macintosh PowerPoint</Application>
  <PresentationFormat>Widescreen</PresentationFormat>
  <Paragraphs>124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Jill Ashey</dc:creator>
  <cp:lastModifiedBy>Jill Ashey</cp:lastModifiedBy>
  <cp:revision>8</cp:revision>
  <dcterms:created xsi:type="dcterms:W3CDTF">2022-10-23T23:11:27Z</dcterms:created>
  <dcterms:modified xsi:type="dcterms:W3CDTF">2022-12-06T20:39:48Z</dcterms:modified>
</cp:coreProperties>
</file>

<file path=docProps/thumbnail.jpeg>
</file>